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6"/>
  </p:notesMasterIdLst>
  <p:sldIdLst>
    <p:sldId id="285" r:id="rId3"/>
    <p:sldId id="318" r:id="rId4"/>
    <p:sldId id="317" r:id="rId5"/>
    <p:sldId id="322" r:id="rId6"/>
    <p:sldId id="314" r:id="rId7"/>
    <p:sldId id="323" r:id="rId8"/>
    <p:sldId id="324" r:id="rId9"/>
    <p:sldId id="325" r:id="rId10"/>
    <p:sldId id="326" r:id="rId11"/>
    <p:sldId id="327" r:id="rId12"/>
    <p:sldId id="329" r:id="rId13"/>
    <p:sldId id="328" r:id="rId14"/>
    <p:sldId id="33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984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9C987-3019-B748-A49E-70B5C23C81BA}" type="datetimeFigureOut">
              <a:rPr lang="en-US" smtClean="0"/>
              <a:t>4/25/15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0E177-73B4-2648-8F8E-6914C00C3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51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E177-73B4-2648-8F8E-6914C00C31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 size meta-analysis (calculating 132 effect sizes from 16 studies) suggests a global ‘medium’ effect size (Cohen’s ¯d= 0.46; ¯r = .19). Publication bias and methodological limitations are strong concerns, however.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 research using rigorous methods is required to definitively link meditation practice to altered brain morphology.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E177-73B4-2648-8F8E-6914C00C31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3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 size meta-analysis (calculating 132 effect sizes from 16 studies) suggests a global ‘medium’ effect size (Cohen’s ¯d= 0.46; ¯r = .19). Publication bias and methodological limitations are strong concerns, however. Further research using rigorous methods is required to definitively link meditation practice to altered brain morphology.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E177-73B4-2648-8F8E-6914C00C31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3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E177-73B4-2648-8F8E-6914C00C31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39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E177-73B4-2648-8F8E-6914C00C31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39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E177-73B4-2648-8F8E-6914C00C31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39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E177-73B4-2648-8F8E-6914C00C31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39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E177-73B4-2648-8F8E-6914C00C31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39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E177-73B4-2648-8F8E-6914C00C31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39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41A8-6820-1240-A01A-B195D5988492}" type="datetimeFigureOut">
              <a:rPr lang="en-US" smtClean="0">
                <a:solidFill>
                  <a:srgbClr val="564B3C"/>
                </a:solidFill>
                <a:latin typeface="Century Gothic"/>
              </a:rPr>
              <a:pPr/>
              <a:t>4/25/15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E8079A4-7AA8-4A4F-87E2-7781EC5097DD}" type="slidenum">
              <a:rPr lang="en-US" smtClean="0">
                <a:solidFill>
                  <a:srgbClr val="93A299">
                    <a:lumMod val="5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93A299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4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41A8-6820-1240-A01A-B195D5988492}" type="datetimeFigureOut">
              <a:rPr lang="en-US" smtClean="0">
                <a:solidFill>
                  <a:srgbClr val="564B3C"/>
                </a:solidFill>
                <a:latin typeface="Century Gothic"/>
              </a:rPr>
              <a:pPr/>
              <a:t>4/25/15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9D4B-6E05-B74C-93F8-A8700062B5FF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0798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41A8-6820-1240-A01A-B195D5988492}" type="datetimeFigureOut">
              <a:rPr lang="en-US" smtClean="0">
                <a:solidFill>
                  <a:srgbClr val="564B3C"/>
                </a:solidFill>
                <a:latin typeface="Century Gothic"/>
              </a:rPr>
              <a:pPr/>
              <a:t>4/25/15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9D4B-6E05-B74C-93F8-A8700062B5FF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4218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BDD231B-3EC1-D246-9AD1-406E7B164E7B}" type="datetimeFigureOut">
              <a:rPr lang="en-US"/>
              <a:pPr/>
              <a:t>4/25/15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FFEFF60-739C-7041-8C48-54B9993747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62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A68AC9-3A19-B340-A3AA-1CBCD978EFB9}" type="datetimeFigureOut">
              <a:rPr lang="en-US"/>
              <a:pPr/>
              <a:t>4/25/15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39BFD-EF2E-BF4B-BB3B-26509B6CBB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20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FC78EBFF-E8CD-C247-B1CF-68CC8BEE454C}" type="datetimeFigureOut">
              <a:rPr lang="en-US"/>
              <a:pPr/>
              <a:t>4/25/15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C483EC1-BD63-F44F-ADB0-4C6D955D39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47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16B5D4-B660-BA40-B83A-461A909C5D21}" type="datetimeFigureOut">
              <a:rPr lang="en-US"/>
              <a:pPr/>
              <a:t>4/25/15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503B5-A22A-BF42-A52C-23DA9D8319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12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114E2-C587-C64F-84DE-5D9D1B57B964}" type="datetimeFigureOut">
              <a:rPr lang="en-US"/>
              <a:pPr/>
              <a:t>4/25/15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AFF34-29D1-784C-98B0-192E47FC6C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84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20A09C-FD69-E24F-A6F6-4193FBA6F0D4}" type="datetimeFigureOut">
              <a:rPr lang="en-US"/>
              <a:pPr/>
              <a:t>4/25/15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B9768-0FE6-264E-B895-B6741BA1D3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02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89650"/>
            <a:ext cx="11763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919788"/>
            <a:ext cx="11271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821047-FA86-EA46-9491-D1C078DD5DB0}" type="datetimeFigureOut">
              <a:rPr lang="en-US"/>
              <a:pPr/>
              <a:t>4/25/15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88883-477D-734C-8565-328813F14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53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FB2AE-ABE3-4B4D-A6DE-F0711D2FEFF4}" type="datetimeFigureOut">
              <a:rPr lang="en-US"/>
              <a:pPr/>
              <a:t>4/25/15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70DBD-B292-744E-A1C2-878B7DFD7B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41A8-6820-1240-A01A-B195D5988492}" type="datetimeFigureOut">
              <a:rPr lang="en-US" smtClean="0">
                <a:solidFill>
                  <a:srgbClr val="564B3C"/>
                </a:solidFill>
                <a:latin typeface="Century Gothic"/>
              </a:rPr>
              <a:pPr/>
              <a:t>4/25/15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9D4B-6E05-B74C-93F8-A8700062B5FF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23327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 noChangeArrowheads="1"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  <a:miter lim="800000"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onstantia"/>
              <a:ea typeface="ＭＳ Ｐゴシック" charset="0"/>
              <a:cs typeface="Arial" charset="0"/>
            </a:endParaRPr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onstantia"/>
              <a:ea typeface="ＭＳ Ｐゴシック" charset="0"/>
              <a:cs typeface="Arial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black"/>
              </a:solidFill>
              <a:latin typeface="Constantia"/>
              <a:ea typeface="ＭＳ Ｐゴシック" charset="0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black"/>
              </a:solidFill>
              <a:latin typeface="Constantia"/>
              <a:ea typeface="ＭＳ Ｐゴシック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E3004-0EDF-C24D-AED5-D5E9E49C3C58}" type="datetimeFigureOut">
              <a:rPr lang="en-US"/>
              <a:pPr/>
              <a:t>4/25/15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F3F9DB4A-D3C4-1A47-A8AC-50BE3E33A9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43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26FF2F-FC3F-234D-BD6D-6FC1C937BF32}" type="datetimeFigureOut">
              <a:rPr lang="en-US"/>
              <a:pPr/>
              <a:t>4/25/15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D4C7C-3EB6-3948-954E-6CED68144B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1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9EB5CA-449C-EF43-84ED-04110A62D855}" type="datetimeFigureOut">
              <a:rPr lang="en-US"/>
              <a:pPr/>
              <a:t>4/25/15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362A4-84E3-2246-BD71-F43DC9351F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6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41A8-6820-1240-A01A-B195D5988492}" type="datetimeFigureOut">
              <a:rPr lang="en-US" smtClean="0">
                <a:solidFill>
                  <a:srgbClr val="564B3C"/>
                </a:solidFill>
                <a:latin typeface="Century Gothic"/>
              </a:rPr>
              <a:pPr/>
              <a:t>4/25/15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6642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41A8-6820-1240-A01A-B195D5988492}" type="datetimeFigureOut">
              <a:rPr lang="en-US" smtClean="0">
                <a:solidFill>
                  <a:srgbClr val="564B3C"/>
                </a:solidFill>
                <a:latin typeface="Century Gothic"/>
              </a:rPr>
              <a:pPr/>
              <a:t>4/25/15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9D4B-6E05-B74C-93F8-A8700062B5FF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69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41A8-6820-1240-A01A-B195D5988492}" type="datetimeFigureOut">
              <a:rPr lang="en-US" smtClean="0">
                <a:solidFill>
                  <a:srgbClr val="564B3C"/>
                </a:solidFill>
                <a:latin typeface="Century Gothic"/>
              </a:rPr>
              <a:pPr/>
              <a:t>4/25/15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9D4B-6E05-B74C-93F8-A8700062B5FF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569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41A8-6820-1240-A01A-B195D5988492}" type="datetimeFigureOut">
              <a:rPr lang="en-US" smtClean="0">
                <a:solidFill>
                  <a:srgbClr val="564B3C"/>
                </a:solidFill>
                <a:latin typeface="Century Gothic"/>
              </a:rPr>
              <a:pPr/>
              <a:t>4/25/15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9D4B-6E05-B74C-93F8-A8700062B5FF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200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41A8-6820-1240-A01A-B195D5988492}" type="datetimeFigureOut">
              <a:rPr lang="en-US" smtClean="0">
                <a:solidFill>
                  <a:srgbClr val="564B3C"/>
                </a:solidFill>
                <a:latin typeface="Century Gothic"/>
              </a:rPr>
              <a:pPr/>
              <a:t>4/25/15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9D4B-6E05-B74C-93F8-A8700062B5FF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8403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41A8-6820-1240-A01A-B195D5988492}" type="datetimeFigureOut">
              <a:rPr lang="en-US" smtClean="0">
                <a:solidFill>
                  <a:srgbClr val="564B3C"/>
                </a:solidFill>
                <a:latin typeface="Century Gothic"/>
              </a:rPr>
              <a:pPr/>
              <a:t>4/25/15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40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41A8-6820-1240-A01A-B195D5988492}" type="datetimeFigureOut">
              <a:rPr lang="en-US" smtClean="0">
                <a:solidFill>
                  <a:srgbClr val="564B3C"/>
                </a:solidFill>
                <a:latin typeface="Century Gothic"/>
              </a:rPr>
              <a:pPr/>
              <a:t>4/25/15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9D4B-6E05-B74C-93F8-A8700062B5FF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1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DC241A8-6820-1240-A01A-B195D5988492}" type="datetimeFigureOut">
              <a:rPr lang="en-US" smtClean="0">
                <a:solidFill>
                  <a:srgbClr val="564B3C"/>
                </a:solidFill>
                <a:latin typeface="Century Gothic"/>
              </a:rPr>
              <a:pPr/>
              <a:t>4/25/15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0509D4B-6E05-B74C-93F8-A8700062B5FF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0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black"/>
              </a:solidFill>
              <a:latin typeface="Constantia"/>
              <a:ea typeface="ＭＳ Ｐゴシック" charset="0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black"/>
              </a:solidFill>
              <a:latin typeface="Constantia"/>
              <a:ea typeface="ＭＳ Ｐゴシック" charset="0"/>
              <a:cs typeface="Arial" charset="0"/>
            </a:endParaRPr>
          </a:p>
        </p:txBody>
      </p:sp>
      <p:sp>
        <p:nvSpPr>
          <p:cNvPr id="614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3D135D7-5180-8B47-890E-29DD2770E581}" type="datetimeFigureOut">
              <a:rPr lang="en-US" smtClean="0"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4/25/15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7F4A775-360D-4D4B-BF5F-C776CC4FC00B}" type="slidenum">
              <a:rPr lang="en-US" smtClean="0"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grpSp>
        <p:nvGrpSpPr>
          <p:cNvPr id="615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latin typeface="Constantia"/>
                <a:ea typeface="ＭＳ Ｐゴシック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latin typeface="Constantia"/>
                <a:ea typeface="ＭＳ Ｐゴシック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86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0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Contemplative neuroscience: </a:t>
            </a:r>
            <a:br>
              <a:rPr lang="en-US" sz="3200" dirty="0" smtClean="0"/>
            </a:br>
            <a:r>
              <a:rPr lang="en-US" sz="3200" dirty="0" smtClean="0"/>
              <a:t>a brief introduction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6128" y="2192870"/>
            <a:ext cx="8070648" cy="1619956"/>
          </a:xfrm>
        </p:spPr>
        <p:txBody>
          <a:bodyPr/>
          <a:lstStyle/>
          <a:p>
            <a:pPr marL="114300" indent="0" algn="ctr">
              <a:buNone/>
            </a:pPr>
            <a:endParaRPr lang="en-US" dirty="0" smtClean="0"/>
          </a:p>
          <a:p>
            <a:pPr marL="114300" indent="0" algn="ctr">
              <a:buNone/>
            </a:pPr>
            <a:r>
              <a:rPr lang="en-US" dirty="0" smtClean="0"/>
              <a:t>David J. Lee, PhD</a:t>
            </a:r>
          </a:p>
          <a:p>
            <a:pPr marL="114300" indent="0" algn="ctr">
              <a:buNone/>
            </a:pPr>
            <a:r>
              <a:rPr lang="en-US" dirty="0" smtClean="0"/>
              <a:t>Department of Public Health Sciences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42" y="4844610"/>
            <a:ext cx="2550281" cy="1532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269" y="4844610"/>
            <a:ext cx="3254507" cy="163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6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340" y="276961"/>
            <a:ext cx="839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entury Gothic"/>
              </a:rPr>
              <a:t>Loving-Kindness Meditation (LKM) is a related but more structured meditation</a:t>
            </a:r>
            <a:endParaRPr lang="en-US" sz="2800" b="1" dirty="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340" y="5724450"/>
            <a:ext cx="855133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endParaRPr lang="en-US" sz="2000" dirty="0" smtClean="0"/>
          </a:p>
          <a:p>
            <a:r>
              <a:rPr lang="en-US" sz="1400" dirty="0" smtClean="0"/>
              <a:t>Journal </a:t>
            </a:r>
            <a:r>
              <a:rPr lang="en-US" sz="1400" dirty="0"/>
              <a:t>of Consulting and Clinical </a:t>
            </a:r>
            <a:r>
              <a:rPr lang="en-US" sz="1400" dirty="0" smtClean="0"/>
              <a:t>Psychology 2014</a:t>
            </a:r>
            <a:r>
              <a:rPr lang="en-US" sz="1400" dirty="0"/>
              <a:t>, Vol. 82, No. 6, 1101–1114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24451" y="1386989"/>
            <a:ext cx="6801555" cy="473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Directing caring feelings toward oneself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Then toward loved ones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Then acquaintances 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Then strangers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Then someone you have difficulty with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Then all sentient beings (more open awareness)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0" y="-2505311"/>
            <a:ext cx="5884333" cy="1155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444" y="2311211"/>
            <a:ext cx="3118556" cy="232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0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340" y="276961"/>
            <a:ext cx="839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entury Gothic"/>
              </a:rPr>
              <a:t>LKM research is promising but limited by small, heterogeneous, and poor quality studies</a:t>
            </a:r>
            <a:endParaRPr lang="en-US" sz="2800" b="1" dirty="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340" y="5488339"/>
            <a:ext cx="855133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endParaRPr lang="en-US" sz="2000" dirty="0" smtClean="0"/>
          </a:p>
          <a:p>
            <a:r>
              <a:rPr lang="en-US" sz="1400" dirty="0" smtClean="0"/>
              <a:t>Journal </a:t>
            </a:r>
            <a:r>
              <a:rPr lang="en-US" sz="1400" dirty="0"/>
              <a:t>of Consulting and Clinical </a:t>
            </a:r>
            <a:r>
              <a:rPr lang="en-US" sz="1400" dirty="0" smtClean="0"/>
              <a:t>Psychology 2014</a:t>
            </a:r>
            <a:r>
              <a:rPr lang="en-US" sz="1400" dirty="0"/>
              <a:t>, Vol. 82, No. 6, 1101–</a:t>
            </a:r>
            <a:r>
              <a:rPr lang="en-US" sz="1400" dirty="0" smtClean="0"/>
              <a:t>1114; </a:t>
            </a:r>
            <a:r>
              <a:rPr lang="en-US" sz="1400" dirty="0" err="1" smtClean="0"/>
              <a:t>Germer</a:t>
            </a:r>
            <a:r>
              <a:rPr lang="en-US" sz="1400" dirty="0" smtClean="0"/>
              <a:t>, C. The Mindful Path to Self-Compassion 2009; </a:t>
            </a:r>
            <a:r>
              <a:rPr lang="en-US" sz="1400" dirty="0" err="1" smtClean="0"/>
              <a:t>Guiliford</a:t>
            </a:r>
            <a:r>
              <a:rPr lang="en-US" sz="1400" dirty="0" smtClean="0"/>
              <a:t> Press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945444" y="1683321"/>
            <a:ext cx="791622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decreasing </a:t>
            </a:r>
            <a:r>
              <a:rPr lang="en-US" sz="2000" dirty="0"/>
              <a:t>self-reported depression </a:t>
            </a:r>
            <a:r>
              <a:rPr lang="en-US" sz="2000" dirty="0" smtClean="0"/>
              <a:t>([</a:t>
            </a:r>
            <a:r>
              <a:rPr lang="en-US" sz="2000" dirty="0" err="1"/>
              <a:t>Hedges’s</a:t>
            </a:r>
            <a:r>
              <a:rPr lang="en-US" sz="2000" dirty="0"/>
              <a:t> g</a:t>
            </a:r>
            <a:r>
              <a:rPr lang="en-US" sz="2000" dirty="0" smtClean="0"/>
              <a:t>]=  0.61)</a:t>
            </a:r>
          </a:p>
          <a:p>
            <a:endParaRPr lang="en-US" sz="2000" dirty="0" smtClean="0"/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increasing </a:t>
            </a:r>
            <a:r>
              <a:rPr lang="en-US" sz="2000" dirty="0"/>
              <a:t>mindfulness </a:t>
            </a:r>
            <a:r>
              <a:rPr lang="en-US" sz="2000" dirty="0" smtClean="0"/>
              <a:t>(0.63)</a:t>
            </a:r>
          </a:p>
          <a:p>
            <a:pPr marL="457200" indent="-457200">
              <a:buFont typeface="Arial"/>
              <a:buChar char="•"/>
            </a:pPr>
            <a:endParaRPr lang="en-US" sz="2000" dirty="0"/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Increasing compassion (0.61)</a:t>
            </a:r>
          </a:p>
          <a:p>
            <a:r>
              <a:rPr lang="en-US" sz="2000" dirty="0" smtClean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Increasing self</a:t>
            </a:r>
            <a:r>
              <a:rPr lang="en-US" sz="2000" dirty="0"/>
              <a:t>-compassion </a:t>
            </a:r>
            <a:r>
              <a:rPr lang="en-US" sz="2000" dirty="0" smtClean="0"/>
              <a:t>(0.45)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10340" y="1436054"/>
            <a:ext cx="8551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Meta-analyses of 22 studies indicate LKM is moderately effective for: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34621" y="4521910"/>
            <a:ext cx="7803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More study on any potential adverse effects is needed– practice can bring up emotional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7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340" y="276961"/>
            <a:ext cx="8565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entury Gothic"/>
              </a:rPr>
              <a:t>The book by Chris </a:t>
            </a:r>
            <a:r>
              <a:rPr lang="en-US" sz="2800" b="1" dirty="0" err="1" smtClean="0">
                <a:solidFill>
                  <a:srgbClr val="FF0000"/>
                </a:solidFill>
                <a:latin typeface="Century Gothic"/>
              </a:rPr>
              <a:t>Germer</a:t>
            </a:r>
            <a:r>
              <a:rPr lang="en-US" sz="2800" b="1" dirty="0" smtClean="0">
                <a:solidFill>
                  <a:srgbClr val="FF0000"/>
                </a:solidFill>
                <a:latin typeface="Century Gothic"/>
              </a:rPr>
              <a:t> is a good introduction</a:t>
            </a:r>
            <a:endParaRPr lang="en-US" sz="2800" b="1" dirty="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9340" y="8113005"/>
            <a:ext cx="855133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endParaRPr lang="en-US" sz="2000" dirty="0" smtClean="0"/>
          </a:p>
          <a:p>
            <a:r>
              <a:rPr lang="en-US" sz="1400" dirty="0" smtClean="0"/>
              <a:t>Journal </a:t>
            </a:r>
            <a:r>
              <a:rPr lang="en-US" sz="1400" dirty="0"/>
              <a:t>of Consulting and Clinical </a:t>
            </a:r>
            <a:r>
              <a:rPr lang="en-US" sz="1400" dirty="0" smtClean="0"/>
              <a:t>Psychology 2014</a:t>
            </a:r>
            <a:r>
              <a:rPr lang="en-US" sz="1400" dirty="0"/>
              <a:t>, Vol. 82, No. 6, 1101–</a:t>
            </a:r>
            <a:r>
              <a:rPr lang="en-US" sz="1400" dirty="0" smtClean="0"/>
              <a:t>1114; </a:t>
            </a:r>
            <a:r>
              <a:rPr lang="en-US" sz="1400" dirty="0" err="1" smtClean="0"/>
              <a:t>Germer</a:t>
            </a:r>
            <a:r>
              <a:rPr lang="en-US" sz="1400" dirty="0" smtClean="0"/>
              <a:t>, C. The Mindful Path to Self-Compassion 2009; </a:t>
            </a:r>
            <a:r>
              <a:rPr lang="en-US" sz="1400" dirty="0" err="1" smtClean="0"/>
              <a:t>Guiliford</a:t>
            </a:r>
            <a:r>
              <a:rPr lang="en-US" sz="1400" dirty="0" smtClean="0"/>
              <a:t> Press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29" y="1662289"/>
            <a:ext cx="3048104" cy="45971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378" y="3863623"/>
            <a:ext cx="1828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9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9340" y="8113005"/>
            <a:ext cx="855133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endParaRPr lang="en-US" sz="2000" dirty="0" smtClean="0"/>
          </a:p>
          <a:p>
            <a:r>
              <a:rPr lang="en-US" sz="1400" dirty="0" smtClean="0"/>
              <a:t>Journal </a:t>
            </a:r>
            <a:r>
              <a:rPr lang="en-US" sz="1400" dirty="0"/>
              <a:t>of Consulting and Clinical </a:t>
            </a:r>
            <a:r>
              <a:rPr lang="en-US" sz="1400" dirty="0" smtClean="0"/>
              <a:t>Psychology 2014</a:t>
            </a:r>
            <a:r>
              <a:rPr lang="en-US" sz="1400" dirty="0"/>
              <a:t>, Vol. 82, No. 6, 1101–</a:t>
            </a:r>
            <a:r>
              <a:rPr lang="en-US" sz="1400" dirty="0" smtClean="0"/>
              <a:t>1114; </a:t>
            </a:r>
            <a:r>
              <a:rPr lang="en-US" sz="1400" dirty="0" err="1" smtClean="0"/>
              <a:t>Germer</a:t>
            </a:r>
            <a:r>
              <a:rPr lang="en-US" sz="1400" dirty="0" smtClean="0"/>
              <a:t>, C. The Mindful Path to Self-Compassion 2009; </a:t>
            </a:r>
            <a:r>
              <a:rPr lang="en-US" sz="1400" dirty="0" err="1" smtClean="0"/>
              <a:t>Guiliford</a:t>
            </a:r>
            <a:r>
              <a:rPr lang="en-US" sz="1400" dirty="0" smtClean="0"/>
              <a:t> Press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340" y="3788054"/>
            <a:ext cx="3616662" cy="2406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56" y="807735"/>
            <a:ext cx="3810000" cy="271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821" y="1115410"/>
            <a:ext cx="2416179" cy="20376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556" y="4372328"/>
            <a:ext cx="3810000" cy="2374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3668" y="11995"/>
            <a:ext cx="2596444" cy="19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4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340" y="276961"/>
            <a:ext cx="839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entury Gothic"/>
              </a:rPr>
              <a:t>Brain structure differs in meditation practitioners versus </a:t>
            </a:r>
            <a:r>
              <a:rPr lang="en-US" sz="2800" b="1" dirty="0">
                <a:solidFill>
                  <a:srgbClr val="FF0000"/>
                </a:solidFill>
              </a:rPr>
              <a:t>non-practitioners </a:t>
            </a:r>
            <a:endParaRPr lang="en-US" sz="2800" b="1" dirty="0" smtClean="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494" y="6292670"/>
            <a:ext cx="8430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Neuroscience and </a:t>
            </a:r>
            <a:r>
              <a:rPr lang="en-US" dirty="0" err="1"/>
              <a:t>Biobehavioral</a:t>
            </a:r>
            <a:r>
              <a:rPr lang="en-US" dirty="0"/>
              <a:t> Reviews 43 (2014) 48–73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1512"/>
            <a:ext cx="9144000" cy="3058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22145"/>
            <a:ext cx="9144000" cy="7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7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340" y="276961"/>
            <a:ext cx="839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entury Gothic"/>
              </a:rPr>
              <a:t>Brief mindfulness training (5-60 hours) alters structure in multiple brain regions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494" y="6292670"/>
            <a:ext cx="8430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Neuroscience and </a:t>
            </a:r>
            <a:r>
              <a:rPr lang="en-US" dirty="0" err="1"/>
              <a:t>Biobehavioral</a:t>
            </a:r>
            <a:r>
              <a:rPr lang="en-US" dirty="0"/>
              <a:t> Reviews 43 (2014) 48–73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067" y="1543756"/>
            <a:ext cx="65532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47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340" y="276961"/>
            <a:ext cx="839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entury Gothic"/>
              </a:rPr>
              <a:t>His </a:t>
            </a:r>
            <a:r>
              <a:rPr lang="en-US" sz="2800" b="1" dirty="0" smtClean="0">
                <a:solidFill>
                  <a:srgbClr val="FF0000"/>
                </a:solidFill>
                <a:latin typeface="Century Gothic"/>
              </a:rPr>
              <a:t>H</a:t>
            </a:r>
            <a:r>
              <a:rPr lang="en-US" sz="2800" b="1" dirty="0" smtClean="0">
                <a:solidFill>
                  <a:srgbClr val="FF0000"/>
                </a:solidFill>
                <a:latin typeface="Century Gothic"/>
              </a:rPr>
              <a:t>oliness, the 14</a:t>
            </a:r>
            <a:r>
              <a:rPr lang="en-US" sz="2800" b="1" baseline="30000" dirty="0" smtClean="0">
                <a:solidFill>
                  <a:srgbClr val="FF0000"/>
                </a:solidFill>
                <a:latin typeface="Century Gothic"/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  <a:latin typeface="Century Gothic"/>
              </a:rPr>
              <a:t> Dali Lama, was the impetus for the </a:t>
            </a:r>
            <a:r>
              <a:rPr lang="en-US" sz="2800" b="1" dirty="0" smtClean="0">
                <a:solidFill>
                  <a:srgbClr val="FF0000"/>
                </a:solidFill>
                <a:latin typeface="Century Gothic"/>
              </a:rPr>
              <a:t>initial East / West</a:t>
            </a:r>
            <a:r>
              <a:rPr lang="en-US" sz="2800" b="1" dirty="0">
                <a:solidFill>
                  <a:srgbClr val="FF0000"/>
                </a:solidFill>
              </a:rPr>
              <a:t> dialog </a:t>
            </a:r>
            <a:endParaRPr lang="en-US" sz="2800" b="1" dirty="0"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20" t="11700" r="30183" b="-11802"/>
          <a:stretch/>
        </p:blipFill>
        <p:spPr>
          <a:xfrm>
            <a:off x="310340" y="2147986"/>
            <a:ext cx="4196775" cy="44277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67111" y="1781098"/>
            <a:ext cx="374162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Spiritual leader of the Tibetan People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Author and co-author of many books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Long-standing interest in the crossroads of science and the world’s spiritual traditions</a:t>
            </a:r>
            <a:endParaRPr lang="en-US" sz="20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857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340" y="276961"/>
            <a:ext cx="839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entury Gothic"/>
              </a:rPr>
              <a:t>The Dali Lama, has suggested that science can inform the world’s spiritual traditions</a:t>
            </a:r>
            <a:endParaRPr lang="en-US" sz="2800" b="1" dirty="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46" y="5830988"/>
            <a:ext cx="911505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endParaRPr lang="en-US" sz="2000" dirty="0" smtClean="0"/>
          </a:p>
          <a:p>
            <a:r>
              <a:rPr lang="en-US" sz="1400" dirty="0"/>
              <a:t>The Universe in a Single Atom - The Convergence of Science and </a:t>
            </a:r>
            <a:r>
              <a:rPr lang="en-US" sz="1400" dirty="0" smtClean="0"/>
              <a:t>Spirituality. Morgan Road books (2005)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444" y="1315734"/>
            <a:ext cx="6669748" cy="500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5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340" y="276961"/>
            <a:ext cx="839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entury Gothic"/>
              </a:rPr>
              <a:t>The Dali Lama was first exposed to the field of neuroscience in the 1980’s by Francisco Varela</a:t>
            </a:r>
            <a:endParaRPr lang="en-US" sz="2800" b="1" dirty="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340" y="5442228"/>
            <a:ext cx="855133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endParaRPr lang="en-US" sz="2000" dirty="0" smtClean="0"/>
          </a:p>
          <a:p>
            <a:r>
              <a:rPr lang="en-US" sz="1400" dirty="0" smtClean="0"/>
              <a:t>Thompson (2015) Waking, Dreaming, Being: Self and Consciousness in Neuroscience, </a:t>
            </a:r>
            <a:r>
              <a:rPr lang="en-US" sz="1400" dirty="0"/>
              <a:t>M</a:t>
            </a:r>
            <a:r>
              <a:rPr lang="en-US" sz="1400" dirty="0" smtClean="0"/>
              <a:t>editation and Philosophy. Columbia </a:t>
            </a:r>
            <a:r>
              <a:rPr lang="en-US" sz="1400" dirty="0"/>
              <a:t>University Press; </a:t>
            </a:r>
            <a:r>
              <a:rPr lang="en-US" sz="1400" u="sng" dirty="0">
                <a:solidFill>
                  <a:srgbClr val="3366FF"/>
                </a:solidFill>
              </a:rPr>
              <a:t>http://</a:t>
            </a:r>
            <a:r>
              <a:rPr lang="en-US" sz="1400" u="sng" dirty="0" err="1">
                <a:solidFill>
                  <a:srgbClr val="3366FF"/>
                </a:solidFill>
              </a:rPr>
              <a:t>en.wikipedia.org</a:t>
            </a:r>
            <a:r>
              <a:rPr lang="en-US" sz="1400" u="sng" dirty="0">
                <a:solidFill>
                  <a:srgbClr val="3366FF"/>
                </a:solidFill>
              </a:rPr>
              <a:t>/wiki/</a:t>
            </a:r>
            <a:r>
              <a:rPr lang="en-US" sz="1400" u="sng" dirty="0" err="1" smtClean="0">
                <a:solidFill>
                  <a:srgbClr val="3366FF"/>
                </a:solidFill>
              </a:rPr>
              <a:t>Francisco_Varela</a:t>
            </a:r>
            <a:endParaRPr lang="en-US" sz="1400" u="sng" dirty="0" smtClean="0">
              <a:solidFill>
                <a:srgbClr val="3366FF"/>
              </a:solidFill>
            </a:endParaRPr>
          </a:p>
          <a:p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5432777" y="1456541"/>
            <a:ext cx="327595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 Chilean </a:t>
            </a:r>
            <a:r>
              <a:rPr lang="en-US" sz="2000" dirty="0" smtClean="0"/>
              <a:t>neuroscientist, biologist and philosopher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Became a Tibetan Buddhist in the 1970’s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As a result of ongoing dialog with the </a:t>
            </a:r>
            <a:r>
              <a:rPr lang="en-US" sz="2000" dirty="0"/>
              <a:t>D</a:t>
            </a:r>
            <a:r>
              <a:rPr lang="en-US" sz="2000" dirty="0" smtClean="0"/>
              <a:t>ali Lama went on to co-found the Mind-Life Institute in 1990</a:t>
            </a:r>
            <a:endParaRPr lang="en-US" sz="2000" dirty="0"/>
          </a:p>
          <a:p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70" y="2444319"/>
            <a:ext cx="4629341" cy="264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0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340" y="276961"/>
            <a:ext cx="839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entury Gothic"/>
              </a:rPr>
              <a:t>The Mind-Life Institute become the nexus for East-West dialog on the scientific study of mind</a:t>
            </a:r>
            <a:endParaRPr lang="en-US" sz="2800" b="1" dirty="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340" y="5442228"/>
            <a:ext cx="855133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endParaRPr lang="en-US" sz="2000" dirty="0" smtClean="0"/>
          </a:p>
          <a:p>
            <a:r>
              <a:rPr lang="en-US" sz="1400" dirty="0" smtClean="0"/>
              <a:t>Thompson (2015) Waking, Dreaming, Being: Self and Consciousness in Neuroscience, </a:t>
            </a:r>
            <a:r>
              <a:rPr lang="en-US" sz="1400" dirty="0"/>
              <a:t>M</a:t>
            </a:r>
            <a:r>
              <a:rPr lang="en-US" sz="1400" dirty="0" smtClean="0"/>
              <a:t>editation and Philosophy. Columbia </a:t>
            </a:r>
            <a:r>
              <a:rPr lang="en-US" sz="1400" dirty="0"/>
              <a:t>University Press; </a:t>
            </a:r>
            <a:r>
              <a:rPr lang="en-US" sz="1400" u="sng" dirty="0">
                <a:solidFill>
                  <a:srgbClr val="3366FF"/>
                </a:solidFill>
              </a:rPr>
              <a:t>http://</a:t>
            </a:r>
            <a:r>
              <a:rPr lang="en-US" sz="1400" u="sng" dirty="0" err="1">
                <a:solidFill>
                  <a:srgbClr val="3366FF"/>
                </a:solidFill>
              </a:rPr>
              <a:t>en.wikipedia.org</a:t>
            </a:r>
            <a:r>
              <a:rPr lang="en-US" sz="1400" u="sng" dirty="0">
                <a:solidFill>
                  <a:srgbClr val="3366FF"/>
                </a:solidFill>
              </a:rPr>
              <a:t>/wiki/</a:t>
            </a:r>
            <a:r>
              <a:rPr lang="en-US" sz="1400" u="sng" dirty="0" err="1" smtClean="0">
                <a:solidFill>
                  <a:srgbClr val="3366FF"/>
                </a:solidFill>
              </a:rPr>
              <a:t>Francisco_Varela</a:t>
            </a:r>
            <a:endParaRPr lang="en-US" sz="1400" u="sng" dirty="0" smtClean="0">
              <a:solidFill>
                <a:srgbClr val="3366FF"/>
              </a:solidFill>
            </a:endParaRPr>
          </a:p>
          <a:p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2667000" y="1262387"/>
            <a:ext cx="619467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 1998 the Institute expanded their efforts to support Dr. Varela and Dr. Richard Davidson (U Wisconsin-Madison) to conduct pilot studies on long-term meditation practitioners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Could serve as expert ‘first-person’ witnesses to moment-to moment conscious experience</a:t>
            </a:r>
          </a:p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777" y="4032376"/>
            <a:ext cx="1523796" cy="19905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74016" y="1019097"/>
            <a:ext cx="3492500" cy="2324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41" y="1709214"/>
            <a:ext cx="2455438" cy="16339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40" y="4032376"/>
            <a:ext cx="3033889" cy="189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6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340" y="276961"/>
            <a:ext cx="839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entury Gothic"/>
              </a:rPr>
              <a:t>Study documented dramatic EEG </a:t>
            </a:r>
            <a:r>
              <a:rPr lang="en-US" sz="2800" b="1" dirty="0" err="1" smtClean="0">
                <a:solidFill>
                  <a:srgbClr val="FF0000"/>
                </a:solidFill>
                <a:latin typeface="Century Gothic"/>
              </a:rPr>
              <a:t>gama</a:t>
            </a:r>
            <a:r>
              <a:rPr lang="en-US" sz="2800" b="1" dirty="0" smtClean="0">
                <a:solidFill>
                  <a:srgbClr val="FF0000"/>
                </a:solidFill>
                <a:latin typeface="Century Gothic"/>
              </a:rPr>
              <a:t> wave synchrony differences in meditators vs. controls </a:t>
            </a:r>
            <a:endParaRPr lang="en-US" sz="2800" b="1" dirty="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340" y="5442228"/>
            <a:ext cx="855133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endParaRPr lang="en-US" sz="2000" dirty="0" smtClean="0"/>
          </a:p>
          <a:p>
            <a:r>
              <a:rPr lang="en-US" sz="1400" dirty="0" smtClean="0"/>
              <a:t>PNAS 2004: 101: 16369-16373</a:t>
            </a:r>
            <a:endParaRPr lang="en-US" sz="1400" u="sng" dirty="0" smtClean="0">
              <a:solidFill>
                <a:srgbClr val="3366FF"/>
              </a:solidFill>
            </a:endParaRPr>
          </a:p>
          <a:p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5263444" y="1245876"/>
            <a:ext cx="375345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Compared long-term Buddhist practitioners with controls In 1998 (n=8 &amp; 10)</a:t>
            </a:r>
          </a:p>
          <a:p>
            <a:r>
              <a:rPr lang="en-US" sz="20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Practitioners had higher </a:t>
            </a:r>
            <a:r>
              <a:rPr lang="en-US" sz="2000" dirty="0" smtClean="0"/>
              <a:t>baseline </a:t>
            </a:r>
            <a:r>
              <a:rPr lang="en-US" sz="2000" dirty="0"/>
              <a:t>ratio of gamma to slower waves </a:t>
            </a:r>
          </a:p>
          <a:p>
            <a:pPr marL="342900" indent="-342900">
              <a:buFont typeface="Arial"/>
              <a:buChar char="•"/>
            </a:pPr>
            <a:endParaRPr lang="en-US" sz="16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During meditation practitioners had some of the highest synchronized gamma waves ever recorded in healthy subjects </a:t>
            </a:r>
            <a:endParaRPr lang="en-US" sz="2000" dirty="0"/>
          </a:p>
          <a:p>
            <a:endParaRPr lang="en-US" sz="16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Levels correlated with # of practice hours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0" y="-2505311"/>
            <a:ext cx="5884333" cy="1155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66" y="1457678"/>
            <a:ext cx="4899645" cy="17102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66" y="3554283"/>
            <a:ext cx="3409673" cy="213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8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340" y="276961"/>
            <a:ext cx="839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entury Gothic"/>
              </a:rPr>
              <a:t>“Pure compassion” meditation aims to suffuse awareness with the affect of compassion </a:t>
            </a:r>
            <a:endParaRPr lang="en-US" sz="2800" b="1" dirty="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340" y="5442228"/>
            <a:ext cx="855133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endParaRPr lang="en-US" sz="2000" dirty="0" smtClean="0"/>
          </a:p>
          <a:p>
            <a:r>
              <a:rPr lang="en-US" sz="1400" dirty="0"/>
              <a:t>Thompson (2015) Waking, Dreaming, Being: Self and Consciousness in Neuroscience, Meditation and Philosophy. Columbia University Press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95006" y="1231068"/>
            <a:ext cx="822667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 form of open monitoring or open-awareness meditation 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 cultivation of </a:t>
            </a:r>
            <a:r>
              <a:rPr lang="en-US" sz="2000" dirty="0" smtClean="0"/>
              <a:t>“objectless” awareness –being aware and open to whatever arises in the field of awareness without selecting or preferentially focusing on any particular thing 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 Open-awareness meditation can lead to</a:t>
            </a:r>
            <a:r>
              <a:rPr lang="en-US" sz="2000" dirty="0" smtClean="0"/>
              <a:t> an appreciation of the difference between awareness itself– an unobstructed quality of mind– and  the changin</a:t>
            </a:r>
            <a:r>
              <a:rPr lang="en-US" sz="2000" dirty="0" smtClean="0"/>
              <a:t>g contents of awareness (thoughts, feelings, emotions)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Ultimately, pure compassion meditation aims to generate the affect of compassion within an open awareness state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0" y="-2505311"/>
            <a:ext cx="5884333" cy="115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3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9199</TotalTime>
  <Words>925</Words>
  <Application>Microsoft Macintosh PowerPoint</Application>
  <PresentationFormat>On-screen Show (4:3)</PresentationFormat>
  <Paragraphs>114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Apothecary</vt:lpstr>
      <vt:lpstr>Flow</vt:lpstr>
      <vt:lpstr>Contemplative neuroscience:  a brief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Miami, Miller School of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Lee</dc:creator>
  <cp:lastModifiedBy>David Lee</cp:lastModifiedBy>
  <cp:revision>248</cp:revision>
  <dcterms:created xsi:type="dcterms:W3CDTF">2014-11-02T19:20:41Z</dcterms:created>
  <dcterms:modified xsi:type="dcterms:W3CDTF">2015-04-26T15:23:40Z</dcterms:modified>
</cp:coreProperties>
</file>